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Roboto Light"/>
      <p:regular r:id="rId19"/>
      <p:bold r:id="rId20"/>
      <p:italic r:id="rId21"/>
      <p:boldItalic r:id="rId22"/>
    </p:embeddedFont>
    <p:embeddedFont>
      <p:font typeface="Lexen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bold.fntdata"/><Relationship Id="rId11" Type="http://schemas.openxmlformats.org/officeDocument/2006/relationships/slide" Target="slides/slide6.xml"/><Relationship Id="rId22" Type="http://schemas.openxmlformats.org/officeDocument/2006/relationships/font" Target="fonts/RobotoLight-boldItalic.fntdata"/><Relationship Id="rId10" Type="http://schemas.openxmlformats.org/officeDocument/2006/relationships/slide" Target="slides/slide5.xml"/><Relationship Id="rId21" Type="http://schemas.openxmlformats.org/officeDocument/2006/relationships/font" Target="fonts/RobotoLight-italic.fntdata"/><Relationship Id="rId13" Type="http://schemas.openxmlformats.org/officeDocument/2006/relationships/slide" Target="slides/slide8.xml"/><Relationship Id="rId24" Type="http://schemas.openxmlformats.org/officeDocument/2006/relationships/font" Target="fonts/Lexend-bold.fntdata"/><Relationship Id="rId12" Type="http://schemas.openxmlformats.org/officeDocument/2006/relationships/slide" Target="slides/slide7.xml"/><Relationship Id="rId23" Type="http://schemas.openxmlformats.org/officeDocument/2006/relationships/font" Target="fonts/Lexen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regular.fntdata"/><Relationship Id="rId14" Type="http://schemas.openxmlformats.org/officeDocument/2006/relationships/slide" Target="slides/slide9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Light-regular.fntdata"/><Relationship Id="rId6" Type="http://schemas.openxmlformats.org/officeDocument/2006/relationships/slide" Target="slides/slide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02c29d69f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02c29d69f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02c29d69f3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02c29d69f3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dbca7e32c8_3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dbca7e32c8_3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dbad4140c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dbad4140c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dbad4140c1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dbad4140c1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dbca7e32c8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dbca7e32c8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dbca7e32c8_3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dbca7e32c8_3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dbca7e32c8_4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dbca7e32c8_4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12.png"/><Relationship Id="rId6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0.gif"/><Relationship Id="rId5" Type="http://schemas.openxmlformats.org/officeDocument/2006/relationships/image" Target="../media/image11.gif"/><Relationship Id="rId6" Type="http://schemas.openxmlformats.org/officeDocument/2006/relationships/image" Target="../media/image8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 amt="32000"/>
          </a:blip>
          <a:stretch>
            <a:fillRect/>
          </a:stretch>
        </p:blipFill>
        <p:spPr>
          <a:xfrm>
            <a:off x="0" y="0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1250925" y="1678950"/>
            <a:ext cx="53586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5200">
                <a:solidFill>
                  <a:schemeClr val="dk2"/>
                </a:solidFill>
                <a:latin typeface="Lexend"/>
                <a:ea typeface="Lexend"/>
                <a:cs typeface="Lexend"/>
                <a:sym typeface="Lexend"/>
              </a:rPr>
              <a:t>RL on Atari’s Skiing game</a:t>
            </a:r>
            <a:endParaRPr sz="5200">
              <a:solidFill>
                <a:schemeClr val="dk2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 amt="3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/>
        </p:nvSpPr>
        <p:spPr>
          <a:xfrm>
            <a:off x="53800" y="0"/>
            <a:ext cx="5645400" cy="83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Описание среды</a:t>
            </a:r>
            <a:endParaRPr sz="4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" name="Google Shape;62;p14"/>
          <p:cNvSpPr txBox="1"/>
          <p:nvPr/>
        </p:nvSpPr>
        <p:spPr>
          <a:xfrm>
            <a:off x="180825" y="1758100"/>
            <a:ext cx="6830700" cy="26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15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Игрок управляет лыжником, который может двигаться боком. Цель состоит в том, чтобы пробежать все ворота (между столбами) за максимально короткое время.</a:t>
            </a:r>
            <a:endParaRPr sz="215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88025" y="861975"/>
            <a:ext cx="2486950" cy="3419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64" name="Google Shape;6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0813" y="797400"/>
            <a:ext cx="4219575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0813" y="3889638"/>
            <a:ext cx="4524375" cy="77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5"/>
          <p:cNvPicPr preferRelativeResize="0"/>
          <p:nvPr/>
        </p:nvPicPr>
        <p:blipFill>
          <a:blip r:embed="rId3">
            <a:alphaModFix amt="3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1" name="Google Shape;71;p15"/>
          <p:cNvSpPr txBox="1"/>
          <p:nvPr/>
        </p:nvSpPr>
        <p:spPr>
          <a:xfrm>
            <a:off x="118375" y="96850"/>
            <a:ext cx="63507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Особенности реализации</a:t>
            </a:r>
            <a:r>
              <a:rPr lang="ru" sz="4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4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4175" y="1280800"/>
            <a:ext cx="2404975" cy="3325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08775" y="2204471"/>
            <a:ext cx="3637476" cy="1477724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/>
          <p:nvPr/>
        </p:nvSpPr>
        <p:spPr>
          <a:xfrm>
            <a:off x="3628425" y="2577882"/>
            <a:ext cx="1377350" cy="221500"/>
          </a:xfrm>
          <a:custGeom>
            <a:rect b="b" l="l" r="r" t="t"/>
            <a:pathLst>
              <a:path extrusionOk="0" h="8860" w="55094">
                <a:moveTo>
                  <a:pt x="0" y="4231"/>
                </a:moveTo>
                <a:cubicBezTo>
                  <a:pt x="11065" y="-1295"/>
                  <a:pt x="24816" y="-385"/>
                  <a:pt x="37016" y="1649"/>
                </a:cubicBezTo>
                <a:cubicBezTo>
                  <a:pt x="42566" y="2574"/>
                  <a:pt x="47315" y="7244"/>
                  <a:pt x="52942" y="7244"/>
                </a:cubicBezTo>
                <a:cubicBezTo>
                  <a:pt x="54615" y="7244"/>
                  <a:pt x="48686" y="2940"/>
                  <a:pt x="50359" y="2940"/>
                </a:cubicBezTo>
                <a:cubicBezTo>
                  <a:pt x="52695" y="2940"/>
                  <a:pt x="55094" y="5769"/>
                  <a:pt x="55094" y="8105"/>
                </a:cubicBezTo>
                <a:cubicBezTo>
                  <a:pt x="55094" y="9833"/>
                  <a:pt x="51639" y="7919"/>
                  <a:pt x="49929" y="7675"/>
                </a:cubicBezTo>
                <a:cubicBezTo>
                  <a:pt x="45517" y="7045"/>
                  <a:pt x="41043" y="6814"/>
                  <a:pt x="36586" y="681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" name="Google Shape;75;p15"/>
          <p:cNvSpPr/>
          <p:nvPr/>
        </p:nvSpPr>
        <p:spPr>
          <a:xfrm>
            <a:off x="3703750" y="2624161"/>
            <a:ext cx="1119100" cy="124050"/>
          </a:xfrm>
          <a:custGeom>
            <a:rect b="b" l="l" r="r" t="t"/>
            <a:pathLst>
              <a:path extrusionOk="0" h="4962" w="44764">
                <a:moveTo>
                  <a:pt x="0" y="4963"/>
                </a:moveTo>
                <a:cubicBezTo>
                  <a:pt x="10553" y="-5590"/>
                  <a:pt x="29840" y="4102"/>
                  <a:pt x="44764" y="410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6" name="Google Shape;76;p15"/>
          <p:cNvSpPr/>
          <p:nvPr/>
        </p:nvSpPr>
        <p:spPr>
          <a:xfrm>
            <a:off x="3660700" y="2461024"/>
            <a:ext cx="1258975" cy="373275"/>
          </a:xfrm>
          <a:custGeom>
            <a:rect b="b" l="l" r="r" t="t"/>
            <a:pathLst>
              <a:path extrusionOk="0" h="14931" w="50359">
                <a:moveTo>
                  <a:pt x="0" y="14931"/>
                </a:moveTo>
                <a:cubicBezTo>
                  <a:pt x="3335" y="10261"/>
                  <a:pt x="4886" y="2974"/>
                  <a:pt x="10330" y="1158"/>
                </a:cubicBezTo>
                <a:cubicBezTo>
                  <a:pt x="23510" y="-3239"/>
                  <a:pt x="37929" y="6571"/>
                  <a:pt x="50359" y="1277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7" name="Google Shape;77;p15"/>
          <p:cNvSpPr/>
          <p:nvPr/>
        </p:nvSpPr>
        <p:spPr>
          <a:xfrm>
            <a:off x="3617675" y="2441183"/>
            <a:ext cx="1248200" cy="388650"/>
          </a:xfrm>
          <a:custGeom>
            <a:rect b="b" l="l" r="r" t="t"/>
            <a:pathLst>
              <a:path extrusionOk="0" h="15546" w="49928">
                <a:moveTo>
                  <a:pt x="0" y="11851"/>
                </a:moveTo>
                <a:cubicBezTo>
                  <a:pt x="4972" y="11851"/>
                  <a:pt x="6624" y="4280"/>
                  <a:pt x="10760" y="1521"/>
                </a:cubicBezTo>
                <a:cubicBezTo>
                  <a:pt x="17290" y="-2834"/>
                  <a:pt x="27818" y="3071"/>
                  <a:pt x="33142" y="8839"/>
                </a:cubicBezTo>
                <a:cubicBezTo>
                  <a:pt x="34497" y="10307"/>
                  <a:pt x="33881" y="13021"/>
                  <a:pt x="35294" y="14434"/>
                </a:cubicBezTo>
                <a:cubicBezTo>
                  <a:pt x="38797" y="17937"/>
                  <a:pt x="44975" y="11851"/>
                  <a:pt x="49928" y="11851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8" name="Google Shape;78;p15"/>
          <p:cNvSpPr/>
          <p:nvPr/>
        </p:nvSpPr>
        <p:spPr>
          <a:xfrm>
            <a:off x="4661425" y="2446925"/>
            <a:ext cx="290550" cy="333575"/>
          </a:xfrm>
          <a:custGeom>
            <a:rect b="b" l="l" r="r" t="t"/>
            <a:pathLst>
              <a:path extrusionOk="0" h="13343" w="11622">
                <a:moveTo>
                  <a:pt x="11622" y="13343"/>
                </a:moveTo>
                <a:cubicBezTo>
                  <a:pt x="7783" y="8865"/>
                  <a:pt x="5274" y="2640"/>
                  <a:pt x="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9" name="Google Shape;79;p15"/>
          <p:cNvSpPr/>
          <p:nvPr/>
        </p:nvSpPr>
        <p:spPr>
          <a:xfrm>
            <a:off x="4489275" y="2780500"/>
            <a:ext cx="451925" cy="258250"/>
          </a:xfrm>
          <a:custGeom>
            <a:rect b="b" l="l" r="r" t="t"/>
            <a:pathLst>
              <a:path extrusionOk="0" h="10330" w="18077">
                <a:moveTo>
                  <a:pt x="18077" y="0"/>
                </a:moveTo>
                <a:cubicBezTo>
                  <a:pt x="15640" y="6498"/>
                  <a:pt x="6940" y="10330"/>
                  <a:pt x="0" y="1033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6"/>
          <p:cNvPicPr preferRelativeResize="0"/>
          <p:nvPr/>
        </p:nvPicPr>
        <p:blipFill>
          <a:blip r:embed="rId3">
            <a:alphaModFix amt="3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118375" y="96850"/>
            <a:ext cx="63507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SARSA</a:t>
            </a:r>
            <a:r>
              <a:rPr lang="ru" sz="4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4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3775" y="1252675"/>
            <a:ext cx="2404975" cy="332505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3022150" y="2233188"/>
            <a:ext cx="19506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200">
                <a:solidFill>
                  <a:schemeClr val="dk2"/>
                </a:solidFill>
              </a:rPr>
              <a:t>(70, 100)</a:t>
            </a:r>
            <a:endParaRPr sz="3200">
              <a:solidFill>
                <a:schemeClr val="dk2"/>
              </a:solidFill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5119575" y="96850"/>
            <a:ext cx="3768600" cy="500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215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Выбор данного алгоритма обосновывается тем, что нам удалось существенно </a:t>
            </a:r>
            <a:r>
              <a:rPr lang="ru" sz="215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упростить</a:t>
            </a:r>
            <a:r>
              <a:rPr lang="ru" sz="215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 представление состояния, а именно из RGB массива-картинки перевести его в пару из двух чисел: положение лыжника по оси x и положение по оси x центра между флагами.</a:t>
            </a:r>
            <a:endParaRPr sz="215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9" name="Google Shape;89;p16"/>
          <p:cNvSpPr/>
          <p:nvPr/>
        </p:nvSpPr>
        <p:spPr>
          <a:xfrm>
            <a:off x="2078925" y="988910"/>
            <a:ext cx="2094575" cy="1405500"/>
          </a:xfrm>
          <a:custGeom>
            <a:rect b="b" l="l" r="r" t="t"/>
            <a:pathLst>
              <a:path extrusionOk="0" h="56220" w="83783">
                <a:moveTo>
                  <a:pt x="0" y="10545"/>
                </a:moveTo>
                <a:cubicBezTo>
                  <a:pt x="10512" y="-3477"/>
                  <a:pt x="38491" y="-2553"/>
                  <a:pt x="52511" y="7962"/>
                </a:cubicBezTo>
                <a:cubicBezTo>
                  <a:pt x="63400" y="16129"/>
                  <a:pt x="70391" y="29025"/>
                  <a:pt x="75753" y="41535"/>
                </a:cubicBezTo>
                <a:cubicBezTo>
                  <a:pt x="77826" y="46371"/>
                  <a:pt x="82640" y="50477"/>
                  <a:pt x="82640" y="55739"/>
                </a:cubicBezTo>
                <a:cubicBezTo>
                  <a:pt x="82640" y="57375"/>
                  <a:pt x="80127" y="53634"/>
                  <a:pt x="78766" y="52726"/>
                </a:cubicBezTo>
                <a:cubicBezTo>
                  <a:pt x="77108" y="51620"/>
                  <a:pt x="75195" y="50909"/>
                  <a:pt x="73601" y="49713"/>
                </a:cubicBezTo>
                <a:cubicBezTo>
                  <a:pt x="72727" y="49057"/>
                  <a:pt x="69495" y="48422"/>
                  <a:pt x="70588" y="48422"/>
                </a:cubicBezTo>
                <a:cubicBezTo>
                  <a:pt x="75017" y="48422"/>
                  <a:pt x="78678" y="55996"/>
                  <a:pt x="82640" y="54017"/>
                </a:cubicBezTo>
                <a:cubicBezTo>
                  <a:pt x="85079" y="52799"/>
                  <a:pt x="82640" y="48565"/>
                  <a:pt x="82640" y="45839"/>
                </a:cubicBezTo>
                <a:cubicBezTo>
                  <a:pt x="82640" y="42966"/>
                  <a:pt x="84665" y="52057"/>
                  <a:pt x="83071" y="54447"/>
                </a:cubicBezTo>
                <a:cubicBezTo>
                  <a:pt x="80654" y="58072"/>
                  <a:pt x="74486" y="52521"/>
                  <a:pt x="70588" y="5057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0" name="Google Shape;90;p16"/>
          <p:cNvSpPr/>
          <p:nvPr/>
        </p:nvSpPr>
        <p:spPr>
          <a:xfrm>
            <a:off x="2132725" y="975983"/>
            <a:ext cx="2184375" cy="1318350"/>
          </a:xfrm>
          <a:custGeom>
            <a:rect b="b" l="l" r="r" t="t"/>
            <a:pathLst>
              <a:path extrusionOk="0" h="52734" w="87375">
                <a:moveTo>
                  <a:pt x="0" y="11923"/>
                </a:moveTo>
                <a:cubicBezTo>
                  <a:pt x="7419" y="-2915"/>
                  <a:pt x="35999" y="-2884"/>
                  <a:pt x="49498" y="6758"/>
                </a:cubicBezTo>
                <a:cubicBezTo>
                  <a:pt x="53956" y="9942"/>
                  <a:pt x="56841" y="14958"/>
                  <a:pt x="61119" y="18379"/>
                </a:cubicBezTo>
                <a:cubicBezTo>
                  <a:pt x="66516" y="22695"/>
                  <a:pt x="72780" y="26403"/>
                  <a:pt x="76614" y="32152"/>
                </a:cubicBezTo>
                <a:cubicBezTo>
                  <a:pt x="78932" y="35628"/>
                  <a:pt x="78412" y="40364"/>
                  <a:pt x="80058" y="44204"/>
                </a:cubicBezTo>
                <a:cubicBezTo>
                  <a:pt x="80738" y="45792"/>
                  <a:pt x="80488" y="47641"/>
                  <a:pt x="80488" y="49369"/>
                </a:cubicBezTo>
                <a:cubicBezTo>
                  <a:pt x="80488" y="50373"/>
                  <a:pt x="81198" y="53092"/>
                  <a:pt x="80488" y="52382"/>
                </a:cubicBezTo>
                <a:cubicBezTo>
                  <a:pt x="78673" y="50567"/>
                  <a:pt x="74478" y="45495"/>
                  <a:pt x="77045" y="45495"/>
                </a:cubicBezTo>
                <a:cubicBezTo>
                  <a:pt x="79679" y="45495"/>
                  <a:pt x="79338" y="54489"/>
                  <a:pt x="80919" y="52382"/>
                </a:cubicBezTo>
                <a:cubicBezTo>
                  <a:pt x="83356" y="49134"/>
                  <a:pt x="84504" y="44923"/>
                  <a:pt x="87375" y="4205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1" name="Google Shape;91;p16"/>
          <p:cNvSpPr/>
          <p:nvPr/>
        </p:nvSpPr>
        <p:spPr>
          <a:xfrm>
            <a:off x="2186525" y="1022925"/>
            <a:ext cx="1958400" cy="1284100"/>
          </a:xfrm>
          <a:custGeom>
            <a:rect b="b" l="l" r="r" t="t"/>
            <a:pathLst>
              <a:path extrusionOk="0" h="51364" w="78336">
                <a:moveTo>
                  <a:pt x="0" y="8323"/>
                </a:moveTo>
                <a:cubicBezTo>
                  <a:pt x="5012" y="1637"/>
                  <a:pt x="15759" y="1876"/>
                  <a:pt x="24103" y="1436"/>
                </a:cubicBezTo>
                <a:cubicBezTo>
                  <a:pt x="29978" y="1126"/>
                  <a:pt x="36644" y="-1483"/>
                  <a:pt x="41751" y="1436"/>
                </a:cubicBezTo>
                <a:cubicBezTo>
                  <a:pt x="59664" y="11674"/>
                  <a:pt x="78336" y="30732"/>
                  <a:pt x="78336" y="5136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3">
            <a:alphaModFix amt="3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5736"/>
            <a:ext cx="9144000" cy="4692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8"/>
          <p:cNvPicPr preferRelativeResize="0"/>
          <p:nvPr/>
        </p:nvPicPr>
        <p:blipFill>
          <a:blip r:embed="rId3">
            <a:alphaModFix amt="3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/>
        </p:nvSpPr>
        <p:spPr>
          <a:xfrm>
            <a:off x="118375" y="96850"/>
            <a:ext cx="63507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Actor-Critic</a:t>
            </a:r>
            <a:endParaRPr sz="4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5497" y="908150"/>
            <a:ext cx="2942000" cy="3826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11872" y="1632722"/>
            <a:ext cx="3862150" cy="237730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06" name="Google Shape;106;p18"/>
          <p:cNvSpPr/>
          <p:nvPr/>
        </p:nvSpPr>
        <p:spPr>
          <a:xfrm>
            <a:off x="3693000" y="2144364"/>
            <a:ext cx="1006725" cy="593075"/>
          </a:xfrm>
          <a:custGeom>
            <a:rect b="b" l="l" r="r" t="t"/>
            <a:pathLst>
              <a:path extrusionOk="0" h="23723" w="40269">
                <a:moveTo>
                  <a:pt x="0" y="23723"/>
                </a:moveTo>
                <a:cubicBezTo>
                  <a:pt x="3637" y="19480"/>
                  <a:pt x="4227" y="13040"/>
                  <a:pt x="8178" y="9089"/>
                </a:cubicBezTo>
                <a:cubicBezTo>
                  <a:pt x="12609" y="4658"/>
                  <a:pt x="20388" y="6126"/>
                  <a:pt x="26255" y="3924"/>
                </a:cubicBezTo>
                <a:cubicBezTo>
                  <a:pt x="29653" y="2649"/>
                  <a:pt x="32955" y="481"/>
                  <a:pt x="36585" y="481"/>
                </a:cubicBezTo>
                <a:cubicBezTo>
                  <a:pt x="37733" y="481"/>
                  <a:pt x="39516" y="-546"/>
                  <a:pt x="40029" y="481"/>
                </a:cubicBezTo>
                <a:cubicBezTo>
                  <a:pt x="40991" y="2406"/>
                  <a:pt x="37117" y="3721"/>
                  <a:pt x="36155" y="564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7" name="Google Shape;107;p18"/>
          <p:cNvSpPr/>
          <p:nvPr/>
        </p:nvSpPr>
        <p:spPr>
          <a:xfrm>
            <a:off x="3703750" y="1873532"/>
            <a:ext cx="946925" cy="853150"/>
          </a:xfrm>
          <a:custGeom>
            <a:rect b="b" l="l" r="r" t="t"/>
            <a:pathLst>
              <a:path extrusionOk="0" h="34126" w="37877">
                <a:moveTo>
                  <a:pt x="0" y="34127"/>
                </a:moveTo>
                <a:cubicBezTo>
                  <a:pt x="1567" y="27078"/>
                  <a:pt x="3047" y="19378"/>
                  <a:pt x="7748" y="13897"/>
                </a:cubicBezTo>
                <a:cubicBezTo>
                  <a:pt x="10599" y="10572"/>
                  <a:pt x="15135" y="9183"/>
                  <a:pt x="18938" y="7011"/>
                </a:cubicBezTo>
                <a:cubicBezTo>
                  <a:pt x="23036" y="4670"/>
                  <a:pt x="27653" y="3201"/>
                  <a:pt x="32281" y="2276"/>
                </a:cubicBezTo>
                <a:cubicBezTo>
                  <a:pt x="34158" y="1901"/>
                  <a:pt x="37877" y="2899"/>
                  <a:pt x="37877" y="985"/>
                </a:cubicBezTo>
                <a:cubicBezTo>
                  <a:pt x="37877" y="-886"/>
                  <a:pt x="34152" y="554"/>
                  <a:pt x="32281" y="554"/>
                </a:cubicBezTo>
                <a:cubicBezTo>
                  <a:pt x="31277" y="554"/>
                  <a:pt x="34290" y="554"/>
                  <a:pt x="35294" y="554"/>
                </a:cubicBezTo>
                <a:cubicBezTo>
                  <a:pt x="39610" y="554"/>
                  <a:pt x="32488" y="8745"/>
                  <a:pt x="30560" y="1260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8" name="Google Shape;108;p18"/>
          <p:cNvSpPr/>
          <p:nvPr/>
        </p:nvSpPr>
        <p:spPr>
          <a:xfrm>
            <a:off x="3703750" y="1995805"/>
            <a:ext cx="943000" cy="655550"/>
          </a:xfrm>
          <a:custGeom>
            <a:rect b="b" l="l" r="r" t="t"/>
            <a:pathLst>
              <a:path extrusionOk="0" h="26222" w="37720">
                <a:moveTo>
                  <a:pt x="0" y="26223"/>
                </a:moveTo>
                <a:cubicBezTo>
                  <a:pt x="6888" y="19335"/>
                  <a:pt x="11849" y="9073"/>
                  <a:pt x="21091" y="5993"/>
                </a:cubicBezTo>
                <a:cubicBezTo>
                  <a:pt x="25054" y="4672"/>
                  <a:pt x="29230" y="4017"/>
                  <a:pt x="33142" y="2550"/>
                </a:cubicBezTo>
                <a:cubicBezTo>
                  <a:pt x="34544" y="2024"/>
                  <a:pt x="37446" y="2757"/>
                  <a:pt x="37446" y="1259"/>
                </a:cubicBezTo>
                <a:cubicBezTo>
                  <a:pt x="37446" y="398"/>
                  <a:pt x="35725" y="1259"/>
                  <a:pt x="34864" y="1259"/>
                </a:cubicBezTo>
                <a:cubicBezTo>
                  <a:pt x="31980" y="1259"/>
                  <a:pt x="28295" y="2437"/>
                  <a:pt x="26256" y="398"/>
                </a:cubicBezTo>
                <a:cubicBezTo>
                  <a:pt x="25338" y="-520"/>
                  <a:pt x="28876" y="486"/>
                  <a:pt x="30129" y="828"/>
                </a:cubicBezTo>
                <a:cubicBezTo>
                  <a:pt x="32518" y="1480"/>
                  <a:pt x="35694" y="370"/>
                  <a:pt x="37446" y="2120"/>
                </a:cubicBezTo>
                <a:cubicBezTo>
                  <a:pt x="38461" y="3134"/>
                  <a:pt x="35745" y="4431"/>
                  <a:pt x="34864" y="5563"/>
                </a:cubicBezTo>
                <a:cubicBezTo>
                  <a:pt x="31988" y="9261"/>
                  <a:pt x="31005" y="14147"/>
                  <a:pt x="28408" y="18045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9" name="Google Shape;109;p18"/>
          <p:cNvSpPr txBox="1"/>
          <p:nvPr/>
        </p:nvSpPr>
        <p:spPr>
          <a:xfrm>
            <a:off x="986750" y="4628000"/>
            <a:ext cx="253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</a:rPr>
              <a:t>210x160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0" name="Google Shape;110;p18"/>
          <p:cNvSpPr txBox="1"/>
          <p:nvPr/>
        </p:nvSpPr>
        <p:spPr>
          <a:xfrm>
            <a:off x="5330150" y="1171025"/>
            <a:ext cx="2539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</a:rPr>
              <a:t>100x60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4060975" y="392625"/>
            <a:ext cx="2408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dk2"/>
                </a:solidFill>
              </a:rPr>
              <a:t>1x6000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2" name="Google Shape;112;p18"/>
          <p:cNvSpPr/>
          <p:nvPr/>
        </p:nvSpPr>
        <p:spPr>
          <a:xfrm>
            <a:off x="5357237" y="798333"/>
            <a:ext cx="595425" cy="820025"/>
          </a:xfrm>
          <a:custGeom>
            <a:rect b="b" l="l" r="r" t="t"/>
            <a:pathLst>
              <a:path extrusionOk="0" h="32801" w="23817">
                <a:moveTo>
                  <a:pt x="23818" y="32802"/>
                </a:moveTo>
                <a:cubicBezTo>
                  <a:pt x="18884" y="24577"/>
                  <a:pt x="12782" y="17110"/>
                  <a:pt x="7463" y="9129"/>
                </a:cubicBezTo>
                <a:cubicBezTo>
                  <a:pt x="5647" y="6404"/>
                  <a:pt x="6003" y="521"/>
                  <a:pt x="2728" y="521"/>
                </a:cubicBezTo>
                <a:cubicBezTo>
                  <a:pt x="639" y="521"/>
                  <a:pt x="-1083" y="6546"/>
                  <a:pt x="1006" y="6546"/>
                </a:cubicBezTo>
                <a:cubicBezTo>
                  <a:pt x="3274" y="6546"/>
                  <a:pt x="1006" y="-628"/>
                  <a:pt x="3158" y="90"/>
                </a:cubicBezTo>
                <a:cubicBezTo>
                  <a:pt x="5657" y="923"/>
                  <a:pt x="7690" y="2785"/>
                  <a:pt x="10045" y="396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3" name="Google Shape;113;p18"/>
          <p:cNvSpPr/>
          <p:nvPr/>
        </p:nvSpPr>
        <p:spPr>
          <a:xfrm>
            <a:off x="5385940" y="774010"/>
            <a:ext cx="663575" cy="865875"/>
          </a:xfrm>
          <a:custGeom>
            <a:rect b="b" l="l" r="r" t="t"/>
            <a:pathLst>
              <a:path extrusionOk="0" h="34635" w="26543">
                <a:moveTo>
                  <a:pt x="26543" y="34636"/>
                </a:moveTo>
                <a:cubicBezTo>
                  <a:pt x="20421" y="26065"/>
                  <a:pt x="14622" y="17119"/>
                  <a:pt x="7174" y="9671"/>
                </a:cubicBezTo>
                <a:cubicBezTo>
                  <a:pt x="6779" y="9276"/>
                  <a:pt x="2331" y="-605"/>
                  <a:pt x="718" y="202"/>
                </a:cubicBezTo>
                <a:cubicBezTo>
                  <a:pt x="-317" y="720"/>
                  <a:pt x="288" y="2489"/>
                  <a:pt x="288" y="3646"/>
                </a:cubicBezTo>
                <a:cubicBezTo>
                  <a:pt x="288" y="4937"/>
                  <a:pt x="-289" y="8674"/>
                  <a:pt x="288" y="7519"/>
                </a:cubicBezTo>
                <a:cubicBezTo>
                  <a:pt x="1221" y="5650"/>
                  <a:pt x="-80" y="1494"/>
                  <a:pt x="2009" y="1494"/>
                </a:cubicBezTo>
                <a:cubicBezTo>
                  <a:pt x="6849" y="1494"/>
                  <a:pt x="11883" y="2344"/>
                  <a:pt x="16213" y="4506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9"/>
          <p:cNvPicPr preferRelativeResize="0"/>
          <p:nvPr/>
        </p:nvPicPr>
        <p:blipFill>
          <a:blip r:embed="rId3">
            <a:alphaModFix amt="3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9"/>
          <p:cNvSpPr txBox="1"/>
          <p:nvPr/>
        </p:nvSpPr>
        <p:spPr>
          <a:xfrm>
            <a:off x="118375" y="587775"/>
            <a:ext cx="6941100" cy="334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Actor-Critic</a:t>
            </a:r>
            <a:r>
              <a:rPr lang="ru" sz="4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ru" sz="21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п</a:t>
            </a:r>
            <a:r>
              <a:rPr lang="ru" sz="2100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rPr>
              <a:t>рименим к сложным средам, после всех преобразований картинки мы получаем одномерный массив длиной 6000, Actor-Critic может быть более эффективным для обучения в таких сложных средах, поскольку он объединяет в себе преимущества двух основных подходов и может лучше исследовать и использовать такие состояния для принятия решений.</a:t>
            </a:r>
            <a:endParaRPr sz="2100">
              <a:solidFill>
                <a:schemeClr val="dk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118375" y="96850"/>
            <a:ext cx="6350700" cy="9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Actor-Critic</a:t>
            </a:r>
            <a:endParaRPr sz="4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0"/>
          <p:cNvPicPr preferRelativeResize="0"/>
          <p:nvPr/>
        </p:nvPicPr>
        <p:blipFill>
          <a:blip r:embed="rId3">
            <a:alphaModFix amt="3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25736"/>
            <a:ext cx="9144000" cy="46920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1"/>
          <p:cNvPicPr preferRelativeResize="0"/>
          <p:nvPr/>
        </p:nvPicPr>
        <p:blipFill>
          <a:blip r:embed="rId3">
            <a:alphaModFix amt="36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 txBox="1"/>
          <p:nvPr/>
        </p:nvSpPr>
        <p:spPr>
          <a:xfrm>
            <a:off x="275625" y="54700"/>
            <a:ext cx="8130600" cy="16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Гипотезы по улучшению</a:t>
            </a:r>
            <a:endParaRPr sz="4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3" name="Google Shape;13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3313" y="1094500"/>
            <a:ext cx="2677375" cy="351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22325" y="1094500"/>
            <a:ext cx="2677375" cy="3514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5621" y="1094488"/>
            <a:ext cx="2677375" cy="3514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